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Poppins Bold" charset="1" panose="00000800000000000000"/>
      <p:regular r:id="rId16"/>
    </p:embeddedFont>
    <p:embeddedFont>
      <p:font typeface="Poppins" charset="1" panose="00000500000000000000"/>
      <p:regular r:id="rId17"/>
    </p:embeddedFont>
    <p:embeddedFont>
      <p:font typeface="Lato" charset="1" panose="020F0502020204030203"/>
      <p:regular r:id="rId18"/>
    </p:embeddedFont>
    <p:embeddedFont>
      <p:font typeface="Lato Bold" charset="1" panose="020F0502020204030203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2.png>
</file>

<file path=ppt/media/image3.svg>
</file>

<file path=ppt/media/image4.png>
</file>

<file path=ppt/media/image5.pn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1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46791" y="1070671"/>
            <a:ext cx="12112509" cy="8707633"/>
          </a:xfrm>
          <a:custGeom>
            <a:avLst/>
            <a:gdLst/>
            <a:ahLst/>
            <a:cxnLst/>
            <a:rect r="r" b="b" t="t" l="l"/>
            <a:pathLst>
              <a:path h="8707633" w="12112509">
                <a:moveTo>
                  <a:pt x="0" y="0"/>
                </a:moveTo>
                <a:lnTo>
                  <a:pt x="12112509" y="0"/>
                </a:lnTo>
                <a:lnTo>
                  <a:pt x="12112509" y="8707633"/>
                </a:lnTo>
                <a:lnTo>
                  <a:pt x="0" y="8707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1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171305" y="2188590"/>
            <a:ext cx="11369674" cy="4149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67"/>
              </a:lnSpc>
            </a:pPr>
            <a:r>
              <a:rPr lang="en-US" sz="5243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SISTEM PENENTUAN DISKON DI TOKO ONLINE</a:t>
            </a:r>
          </a:p>
          <a:p>
            <a:pPr algn="l">
              <a:lnSpc>
                <a:spcPts val="5767"/>
              </a:lnSpc>
            </a:pPr>
            <a:r>
              <a:rPr lang="en-US" sz="5243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MENGGUNAKAN LOGIKA FUZZY</a:t>
            </a:r>
          </a:p>
          <a:p>
            <a:pPr algn="l">
              <a:lnSpc>
                <a:spcPts val="14693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699734" y="7738045"/>
            <a:ext cx="7762921" cy="1128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Disusun oleh  : Asep Saepudin</a:t>
            </a:r>
          </a:p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Nim                  : 221011402390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2100837">
            <a:off x="8982673" y="428119"/>
            <a:ext cx="8310061" cy="8781453"/>
          </a:xfrm>
          <a:custGeom>
            <a:avLst/>
            <a:gdLst/>
            <a:ahLst/>
            <a:cxnLst/>
            <a:rect r="r" b="b" t="t" l="l"/>
            <a:pathLst>
              <a:path h="8781453" w="8310061">
                <a:moveTo>
                  <a:pt x="8310061" y="0"/>
                </a:moveTo>
                <a:lnTo>
                  <a:pt x="0" y="0"/>
                </a:lnTo>
                <a:lnTo>
                  <a:pt x="0" y="8781453"/>
                </a:lnTo>
                <a:lnTo>
                  <a:pt x="8310061" y="8781453"/>
                </a:lnTo>
                <a:lnTo>
                  <a:pt x="8310061" y="0"/>
                </a:lnTo>
                <a:close/>
              </a:path>
            </a:pathLst>
          </a:custGeom>
          <a:blipFill>
            <a:blip r:embed="rId2"/>
            <a:stretch>
              <a:fillRect l="0" t="0" r="-381" b="-186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717065"/>
            <a:ext cx="13553263" cy="2203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TERIMA KASIH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1542318">
            <a:off x="12037037" y="-954371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69949" y="3416972"/>
            <a:ext cx="15148103" cy="3117226"/>
            <a:chOff x="0" y="0"/>
            <a:chExt cx="3989624" cy="82099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989624" cy="820998"/>
            </a:xfrm>
            <a:custGeom>
              <a:avLst/>
              <a:gdLst/>
              <a:ahLst/>
              <a:cxnLst/>
              <a:rect r="r" b="b" t="t" l="l"/>
              <a:pathLst>
                <a:path h="820998" w="3989624">
                  <a:moveTo>
                    <a:pt x="10222" y="0"/>
                  </a:moveTo>
                  <a:lnTo>
                    <a:pt x="3979402" y="0"/>
                  </a:lnTo>
                  <a:cubicBezTo>
                    <a:pt x="3982113" y="0"/>
                    <a:pt x="3984713" y="1077"/>
                    <a:pt x="3986630" y="2994"/>
                  </a:cubicBezTo>
                  <a:cubicBezTo>
                    <a:pt x="3988546" y="4911"/>
                    <a:pt x="3989624" y="7511"/>
                    <a:pt x="3989624" y="10222"/>
                  </a:cubicBezTo>
                  <a:lnTo>
                    <a:pt x="3989624" y="810776"/>
                  </a:lnTo>
                  <a:cubicBezTo>
                    <a:pt x="3989624" y="813487"/>
                    <a:pt x="3988546" y="816087"/>
                    <a:pt x="3986630" y="818004"/>
                  </a:cubicBezTo>
                  <a:cubicBezTo>
                    <a:pt x="3984713" y="819921"/>
                    <a:pt x="3982113" y="820998"/>
                    <a:pt x="3979402" y="820998"/>
                  </a:cubicBezTo>
                  <a:lnTo>
                    <a:pt x="10222" y="820998"/>
                  </a:lnTo>
                  <a:cubicBezTo>
                    <a:pt x="7511" y="820998"/>
                    <a:pt x="4911" y="819921"/>
                    <a:pt x="2994" y="818004"/>
                  </a:cubicBezTo>
                  <a:cubicBezTo>
                    <a:pt x="1077" y="816087"/>
                    <a:pt x="0" y="813487"/>
                    <a:pt x="0" y="810776"/>
                  </a:cubicBezTo>
                  <a:lnTo>
                    <a:pt x="0" y="10222"/>
                  </a:lnTo>
                  <a:cubicBezTo>
                    <a:pt x="0" y="7511"/>
                    <a:pt x="1077" y="4911"/>
                    <a:pt x="2994" y="2994"/>
                  </a:cubicBezTo>
                  <a:cubicBezTo>
                    <a:pt x="4911" y="1077"/>
                    <a:pt x="7511" y="0"/>
                    <a:pt x="10222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989624" cy="8590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2147874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19" y="0"/>
                </a:lnTo>
                <a:lnTo>
                  <a:pt x="5747719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977667" y="1839074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1" y="0"/>
                </a:lnTo>
                <a:lnTo>
                  <a:pt x="896421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25985" y="713019"/>
            <a:ext cx="7273915" cy="2994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6999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LATAR BELAKANG</a:t>
            </a:r>
          </a:p>
          <a:p>
            <a:pPr algn="l">
              <a:lnSpc>
                <a:spcPts val="769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224052" y="3934895"/>
            <a:ext cx="5441644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Diskon sering digunakan untuk menarik pelanggan.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224052" y="5073670"/>
            <a:ext cx="5441644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Penentuan diskon yang tepat dapat meningkatkan loyalitas pelanggan.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621293" y="3935958"/>
            <a:ext cx="5804585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Menerapkan logika fuzzy untuk menentukan tingkat diskon berdasarkan: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9621293" y="5074733"/>
            <a:ext cx="5441644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Jumlah Pembelian.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Frekuensi Pelanggan.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621293" y="713019"/>
            <a:ext cx="7273915" cy="1050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6999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TUJUAN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83875" y="0"/>
            <a:ext cx="6904125" cy="10287000"/>
            <a:chOff x="0" y="0"/>
            <a:chExt cx="950116" cy="1415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0116" cy="1415652"/>
            </a:xfrm>
            <a:custGeom>
              <a:avLst/>
              <a:gdLst/>
              <a:ahLst/>
              <a:cxnLst/>
              <a:rect r="r" b="b" t="t" l="l"/>
              <a:pathLst>
                <a:path h="1415652" w="950116">
                  <a:moveTo>
                    <a:pt x="0" y="0"/>
                  </a:moveTo>
                  <a:lnTo>
                    <a:pt x="950116" y="0"/>
                  </a:lnTo>
                  <a:lnTo>
                    <a:pt x="950116" y="1415652"/>
                  </a:lnTo>
                  <a:lnTo>
                    <a:pt x="0" y="1415652"/>
                  </a:lnTo>
                  <a:close/>
                </a:path>
              </a:pathLst>
            </a:custGeom>
            <a:blipFill>
              <a:blip r:embed="rId2"/>
              <a:stretch>
                <a:fillRect l="0" t="-9244" r="-8446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1482999"/>
            <a:ext cx="12577332" cy="8137251"/>
            <a:chOff x="0" y="0"/>
            <a:chExt cx="3312548" cy="214314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12549" cy="2143144"/>
            </a:xfrm>
            <a:custGeom>
              <a:avLst/>
              <a:gdLst/>
              <a:ahLst/>
              <a:cxnLst/>
              <a:rect r="r" b="b" t="t" l="l"/>
              <a:pathLst>
                <a:path h="2143144" w="3312549">
                  <a:moveTo>
                    <a:pt x="12311" y="0"/>
                  </a:moveTo>
                  <a:lnTo>
                    <a:pt x="3300238" y="0"/>
                  </a:lnTo>
                  <a:cubicBezTo>
                    <a:pt x="3307037" y="0"/>
                    <a:pt x="3312549" y="5512"/>
                    <a:pt x="3312549" y="12311"/>
                  </a:cubicBezTo>
                  <a:lnTo>
                    <a:pt x="3312549" y="2130834"/>
                  </a:lnTo>
                  <a:cubicBezTo>
                    <a:pt x="3312549" y="2134099"/>
                    <a:pt x="3311251" y="2137230"/>
                    <a:pt x="3308943" y="2139539"/>
                  </a:cubicBezTo>
                  <a:cubicBezTo>
                    <a:pt x="3306634" y="2141847"/>
                    <a:pt x="3303503" y="2143144"/>
                    <a:pt x="3300238" y="2143144"/>
                  </a:cubicBezTo>
                  <a:lnTo>
                    <a:pt x="12311" y="2143144"/>
                  </a:lnTo>
                  <a:cubicBezTo>
                    <a:pt x="9046" y="2143144"/>
                    <a:pt x="5915" y="2141847"/>
                    <a:pt x="3606" y="2139539"/>
                  </a:cubicBezTo>
                  <a:cubicBezTo>
                    <a:pt x="1297" y="2137230"/>
                    <a:pt x="0" y="2134099"/>
                    <a:pt x="0" y="2130834"/>
                  </a:cubicBezTo>
                  <a:lnTo>
                    <a:pt x="0" y="12311"/>
                  </a:lnTo>
                  <a:cubicBezTo>
                    <a:pt x="0" y="9046"/>
                    <a:pt x="1297" y="5915"/>
                    <a:pt x="3606" y="3606"/>
                  </a:cubicBezTo>
                  <a:cubicBezTo>
                    <a:pt x="5915" y="1297"/>
                    <a:pt x="9046" y="0"/>
                    <a:pt x="12311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312548" cy="21812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true" flipV="false" rot="6626729">
            <a:off x="-8130685" y="1817905"/>
            <a:ext cx="12221289" cy="8822969"/>
          </a:xfrm>
          <a:custGeom>
            <a:avLst/>
            <a:gdLst/>
            <a:ahLst/>
            <a:cxnLst/>
            <a:rect r="r" b="b" t="t" l="l"/>
            <a:pathLst>
              <a:path h="8822969" w="12221289">
                <a:moveTo>
                  <a:pt x="12221289" y="0"/>
                </a:moveTo>
                <a:lnTo>
                  <a:pt x="0" y="0"/>
                </a:lnTo>
                <a:lnTo>
                  <a:pt x="0" y="8822968"/>
                </a:lnTo>
                <a:lnTo>
                  <a:pt x="12221289" y="8822968"/>
                </a:lnTo>
                <a:lnTo>
                  <a:pt x="12221289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12631" y="3782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683564" y="3589655"/>
            <a:ext cx="9267604" cy="155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Menggunakan pustaka Python: numpy, skfuzzy.</a:t>
            </a:r>
          </a:p>
          <a:p>
            <a:pPr algn="l"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Input berupa data jumlah pembelian dan frekuensi pelanggan.</a:t>
            </a:r>
          </a:p>
          <a:p>
            <a:pPr algn="l" marL="474983" indent="-237491" lvl="1">
              <a:lnSpc>
                <a:spcPts val="3080"/>
              </a:lnSpc>
              <a:spcBef>
                <a:spcPct val="0"/>
              </a:spcBef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Output berupa nilai diskon.</a:t>
            </a:r>
          </a:p>
          <a:p>
            <a:pPr algn="l">
              <a:lnSpc>
                <a:spcPts val="308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339023" y="2285225"/>
            <a:ext cx="8043479" cy="987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PENDEKATAN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683564" y="6359662"/>
            <a:ext cx="8253027" cy="155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Definisi variabel fuzzy.</a:t>
            </a:r>
          </a:p>
          <a:p>
            <a:pPr algn="l"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Pembuatan himpunan fuzzy.</a:t>
            </a:r>
          </a:p>
          <a:p>
            <a:pPr algn="l"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Definisi aturan fuzzy.</a:t>
            </a:r>
          </a:p>
          <a:p>
            <a:pPr algn="l"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Simulasi dan hasil.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339023" y="5057912"/>
            <a:ext cx="8043479" cy="987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PROSES UTAMA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6502156" y="2851380"/>
            <a:ext cx="4714275" cy="569412"/>
            <a:chOff x="0" y="0"/>
            <a:chExt cx="1241620" cy="1499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41620" cy="149969"/>
            </a:xfrm>
            <a:custGeom>
              <a:avLst/>
              <a:gdLst/>
              <a:ahLst/>
              <a:cxnLst/>
              <a:rect r="r" b="b" t="t" l="l"/>
              <a:pathLst>
                <a:path h="149969" w="1241620">
                  <a:moveTo>
                    <a:pt x="74984" y="0"/>
                  </a:moveTo>
                  <a:lnTo>
                    <a:pt x="1166635" y="0"/>
                  </a:lnTo>
                  <a:cubicBezTo>
                    <a:pt x="1208048" y="0"/>
                    <a:pt x="1241620" y="33572"/>
                    <a:pt x="1241620" y="74984"/>
                  </a:cubicBezTo>
                  <a:lnTo>
                    <a:pt x="1241620" y="74984"/>
                  </a:lnTo>
                  <a:cubicBezTo>
                    <a:pt x="1241620" y="116397"/>
                    <a:pt x="1208048" y="149969"/>
                    <a:pt x="1166635" y="149969"/>
                  </a:cubicBezTo>
                  <a:lnTo>
                    <a:pt x="74984" y="149969"/>
                  </a:lnTo>
                  <a:cubicBezTo>
                    <a:pt x="33572" y="149969"/>
                    <a:pt x="0" y="116397"/>
                    <a:pt x="0" y="74984"/>
                  </a:cubicBezTo>
                  <a:lnTo>
                    <a:pt x="0" y="74984"/>
                  </a:lnTo>
                  <a:cubicBezTo>
                    <a:pt x="0" y="33572"/>
                    <a:pt x="33572" y="0"/>
                    <a:pt x="7498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41620" cy="1880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574588" y="926782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574588" y="4010041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8361880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0" y="0"/>
                </a:lnTo>
                <a:lnTo>
                  <a:pt x="896420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10435729">
            <a:off x="-696093" y="-3780464"/>
            <a:ext cx="7951775" cy="8527373"/>
          </a:xfrm>
          <a:custGeom>
            <a:avLst/>
            <a:gdLst/>
            <a:ahLst/>
            <a:cxnLst/>
            <a:rect r="r" b="b" t="t" l="l"/>
            <a:pathLst>
              <a:path h="8527373" w="7951775">
                <a:moveTo>
                  <a:pt x="0" y="0"/>
                </a:moveTo>
                <a:lnTo>
                  <a:pt x="7951775" y="0"/>
                </a:lnTo>
                <a:lnTo>
                  <a:pt x="7951775" y="8527373"/>
                </a:lnTo>
                <a:lnTo>
                  <a:pt x="0" y="85273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798106" y="869632"/>
            <a:ext cx="51996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Input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798106" y="1631944"/>
            <a:ext cx="7461194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Jumlah Pembelian (0 - 2000): Rendah, Sedang, Tinggi.</a:t>
            </a:r>
          </a:p>
          <a:p>
            <a:pPr algn="l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Frekuensi Pelanggan (0 - 20): Jarang, Rata-rata, Sering.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6059170"/>
            <a:ext cx="5853180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VARIABLE</a:t>
            </a:r>
          </a:p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FUZZY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798106" y="3995893"/>
            <a:ext cx="51996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Output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98106" y="4755988"/>
            <a:ext cx="7461194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Diskon (0 - 50%): Kecil, Sedang, Besar.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4491" y="-3015084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011079" y="-2759658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4845196"/>
            <a:ext cx="715477" cy="732883"/>
          </a:xfrm>
          <a:custGeom>
            <a:avLst/>
            <a:gdLst/>
            <a:ahLst/>
            <a:cxnLst/>
            <a:rect r="r" b="b" t="t" l="l"/>
            <a:pathLst>
              <a:path h="732883" w="715477">
                <a:moveTo>
                  <a:pt x="0" y="0"/>
                </a:moveTo>
                <a:lnTo>
                  <a:pt x="715477" y="0"/>
                </a:lnTo>
                <a:lnTo>
                  <a:pt x="715477" y="732884"/>
                </a:lnTo>
                <a:lnTo>
                  <a:pt x="0" y="7328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4845196"/>
            <a:ext cx="727387" cy="732883"/>
          </a:xfrm>
          <a:custGeom>
            <a:avLst/>
            <a:gdLst/>
            <a:ahLst/>
            <a:cxnLst/>
            <a:rect r="r" b="b" t="t" l="l"/>
            <a:pathLst>
              <a:path h="732883" w="727387">
                <a:moveTo>
                  <a:pt x="0" y="0"/>
                </a:moveTo>
                <a:lnTo>
                  <a:pt x="727387" y="0"/>
                </a:lnTo>
                <a:lnTo>
                  <a:pt x="727387" y="732884"/>
                </a:lnTo>
                <a:lnTo>
                  <a:pt x="0" y="7328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130365" y="4845196"/>
            <a:ext cx="727387" cy="732883"/>
          </a:xfrm>
          <a:custGeom>
            <a:avLst/>
            <a:gdLst/>
            <a:ahLst/>
            <a:cxnLst/>
            <a:rect r="r" b="b" t="t" l="l"/>
            <a:pathLst>
              <a:path h="732883" w="727387">
                <a:moveTo>
                  <a:pt x="0" y="0"/>
                </a:moveTo>
                <a:lnTo>
                  <a:pt x="727387" y="0"/>
                </a:lnTo>
                <a:lnTo>
                  <a:pt x="727387" y="732884"/>
                </a:lnTo>
                <a:lnTo>
                  <a:pt x="0" y="7328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232031" y="4845196"/>
            <a:ext cx="727387" cy="732883"/>
          </a:xfrm>
          <a:custGeom>
            <a:avLst/>
            <a:gdLst/>
            <a:ahLst/>
            <a:cxnLst/>
            <a:rect r="r" b="b" t="t" l="l"/>
            <a:pathLst>
              <a:path h="732883" w="727387">
                <a:moveTo>
                  <a:pt x="0" y="0"/>
                </a:moveTo>
                <a:lnTo>
                  <a:pt x="727387" y="0"/>
                </a:lnTo>
                <a:lnTo>
                  <a:pt x="727387" y="732884"/>
                </a:lnTo>
                <a:lnTo>
                  <a:pt x="0" y="7328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042826" y="4974042"/>
            <a:ext cx="4800800" cy="427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49"/>
              </a:lnSpc>
              <a:spcBef>
                <a:spcPct val="0"/>
              </a:spcBef>
            </a:pPr>
            <a:r>
              <a:rPr lang="en-US" b="true" sz="2535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Jumlah Pembelian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6231773"/>
            <a:ext cx="4800800" cy="1490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9795" indent="-229897" lvl="1">
              <a:lnSpc>
                <a:spcPts val="2981"/>
              </a:lnSpc>
              <a:buFont typeface="Arial"/>
              <a:buChar char="•"/>
            </a:pPr>
            <a:r>
              <a:rPr lang="en-US" sz="212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Rendah: 0 - 500.</a:t>
            </a:r>
          </a:p>
          <a:p>
            <a:pPr algn="l" marL="459795" indent="-229897" lvl="1">
              <a:lnSpc>
                <a:spcPts val="2981"/>
              </a:lnSpc>
              <a:buFont typeface="Arial"/>
              <a:buChar char="•"/>
            </a:pPr>
            <a:r>
              <a:rPr lang="en-US" sz="212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Sedang: 300 - 1000.</a:t>
            </a:r>
          </a:p>
          <a:p>
            <a:pPr algn="l" marL="459795" indent="-229897" lvl="1">
              <a:lnSpc>
                <a:spcPts val="2981"/>
              </a:lnSpc>
              <a:spcBef>
                <a:spcPct val="0"/>
              </a:spcBef>
              <a:buFont typeface="Arial"/>
              <a:buChar char="•"/>
            </a:pPr>
            <a:r>
              <a:rPr lang="en-US" sz="212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Tinggi: 800 - 2000.</a:t>
            </a:r>
          </a:p>
          <a:p>
            <a:pPr algn="l">
              <a:lnSpc>
                <a:spcPts val="2981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238056" y="1019175"/>
            <a:ext cx="8753103" cy="3205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40"/>
              </a:lnSpc>
            </a:pPr>
            <a:r>
              <a:rPr lang="en-US" sz="74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HIMPUNAN</a:t>
            </a:r>
          </a:p>
          <a:p>
            <a:pPr algn="l">
              <a:lnSpc>
                <a:spcPts val="8140"/>
              </a:lnSpc>
            </a:pPr>
            <a:r>
              <a:rPr lang="en-US" sz="74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FUZZY</a:t>
            </a:r>
          </a:p>
          <a:p>
            <a:pPr algn="l">
              <a:lnSpc>
                <a:spcPts val="814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8147539" y="5034270"/>
            <a:ext cx="4800800" cy="427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49"/>
              </a:lnSpc>
              <a:spcBef>
                <a:spcPct val="0"/>
              </a:spcBef>
            </a:pPr>
            <a:r>
              <a:rPr lang="en-US" b="true" sz="2535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Frekuensi Planggan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130365" y="6231773"/>
            <a:ext cx="4800800" cy="1490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9795" indent="-229897" lvl="1">
              <a:lnSpc>
                <a:spcPts val="2981"/>
              </a:lnSpc>
              <a:buFont typeface="Arial"/>
              <a:buChar char="•"/>
            </a:pPr>
            <a:r>
              <a:rPr lang="en-US" sz="212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Jarang: 0 - 5.</a:t>
            </a:r>
          </a:p>
          <a:p>
            <a:pPr algn="l" marL="459795" indent="-229897" lvl="1">
              <a:lnSpc>
                <a:spcPts val="2981"/>
              </a:lnSpc>
              <a:buFont typeface="Arial"/>
              <a:buChar char="•"/>
            </a:pPr>
            <a:r>
              <a:rPr lang="en-US" sz="212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Rata-rata: 3 - 10.</a:t>
            </a:r>
          </a:p>
          <a:p>
            <a:pPr algn="l" marL="459795" indent="-229897" lvl="1">
              <a:lnSpc>
                <a:spcPts val="2981"/>
              </a:lnSpc>
              <a:spcBef>
                <a:spcPct val="0"/>
              </a:spcBef>
              <a:buFont typeface="Arial"/>
              <a:buChar char="•"/>
            </a:pPr>
            <a:r>
              <a:rPr lang="en-US" sz="212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Sering: 8 - 20.</a:t>
            </a:r>
          </a:p>
          <a:p>
            <a:pPr algn="l">
              <a:lnSpc>
                <a:spcPts val="2981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4258864" y="5034270"/>
            <a:ext cx="4800463" cy="427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49"/>
              </a:lnSpc>
              <a:spcBef>
                <a:spcPct val="0"/>
              </a:spcBef>
            </a:pPr>
            <a:r>
              <a:rPr lang="en-US" b="true" sz="2535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Diskon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232031" y="6231773"/>
            <a:ext cx="4800463" cy="1490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9795" indent="-229897" lvl="1">
              <a:lnSpc>
                <a:spcPts val="2981"/>
              </a:lnSpc>
              <a:buFont typeface="Arial"/>
              <a:buChar char="•"/>
            </a:pPr>
            <a:r>
              <a:rPr lang="en-US" sz="212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Kecil: 0 - 10%.</a:t>
            </a:r>
          </a:p>
          <a:p>
            <a:pPr algn="l" marL="459795" indent="-229897" lvl="1">
              <a:lnSpc>
                <a:spcPts val="2981"/>
              </a:lnSpc>
              <a:buFont typeface="Arial"/>
              <a:buChar char="•"/>
            </a:pPr>
            <a:r>
              <a:rPr lang="en-US" sz="212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Sedang: 5 - 20%.</a:t>
            </a:r>
          </a:p>
          <a:p>
            <a:pPr algn="l" marL="459795" indent="-229897" lvl="1">
              <a:lnSpc>
                <a:spcPts val="2981"/>
              </a:lnSpc>
              <a:spcBef>
                <a:spcPct val="0"/>
              </a:spcBef>
              <a:buFont typeface="Arial"/>
              <a:buChar char="•"/>
            </a:pPr>
            <a:r>
              <a:rPr lang="en-US" sz="212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Besar: 15 - 50%.</a:t>
            </a:r>
          </a:p>
          <a:p>
            <a:pPr algn="l">
              <a:lnSpc>
                <a:spcPts val="298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71414" y="1920068"/>
            <a:ext cx="13745171" cy="10034901"/>
          </a:xfrm>
          <a:custGeom>
            <a:avLst/>
            <a:gdLst/>
            <a:ahLst/>
            <a:cxnLst/>
            <a:rect r="r" b="b" t="t" l="l"/>
            <a:pathLst>
              <a:path h="10034901" w="13745171">
                <a:moveTo>
                  <a:pt x="0" y="0"/>
                </a:moveTo>
                <a:lnTo>
                  <a:pt x="13745172" y="0"/>
                </a:lnTo>
                <a:lnTo>
                  <a:pt x="13745172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3" t="0" r="-523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830997" y="2456061"/>
            <a:ext cx="6823913" cy="839660"/>
            <a:chOff x="0" y="0"/>
            <a:chExt cx="1797245" cy="22114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830997" y="3489505"/>
            <a:ext cx="6823913" cy="2112056"/>
            <a:chOff x="0" y="0"/>
            <a:chExt cx="1797245" cy="55626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7950446" y="2645563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9633090" y="2456061"/>
            <a:ext cx="6823913" cy="839660"/>
            <a:chOff x="0" y="0"/>
            <a:chExt cx="1797245" cy="22114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633090" y="3489505"/>
            <a:ext cx="6823913" cy="2112056"/>
            <a:chOff x="0" y="0"/>
            <a:chExt cx="1797245" cy="55626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FFD944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830997" y="6287361"/>
            <a:ext cx="6823913" cy="839660"/>
            <a:chOff x="0" y="0"/>
            <a:chExt cx="1797245" cy="22114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830997" y="7320805"/>
            <a:ext cx="6823913" cy="2112056"/>
            <a:chOff x="0" y="0"/>
            <a:chExt cx="1797245" cy="55626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7950446" y="6476864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5787986" y="2647291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2306861" y="2631416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RULE 1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306861" y="39400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Jika jumlah pembelian rendah DAN frekuensi pelanggan jarang, maka diskon kecil.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4525413" y="732618"/>
            <a:ext cx="9237174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ATURAN FUZZY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108954" y="2631416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RULE 3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108954" y="39400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Jika jumlah pembelian tinggi ATAU frekuensi pelanggan sering, maka diskon besar.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</a:p>
        </p:txBody>
      </p:sp>
      <p:sp>
        <p:nvSpPr>
          <p:cNvPr name="TextBox 29" id="29"/>
          <p:cNvSpPr txBox="true"/>
          <p:nvPr/>
        </p:nvSpPr>
        <p:spPr>
          <a:xfrm rot="0">
            <a:off x="2306861" y="6462716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RULE 2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2306861" y="77713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Jika jumlah pembelian sedang DAN frekuensi pelanggan rata-rata, maka diskon sedang.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11940332" y="107916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8" y="0"/>
                </a:lnTo>
                <a:lnTo>
                  <a:pt x="10128448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280473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96037" y="86078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42975" y="4049006"/>
            <a:ext cx="7188059" cy="222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AutoNum type="arabicPeriod" startAt="1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Import pustaka Python (numpy, skfuzzy).</a:t>
            </a:r>
          </a:p>
          <a:p>
            <a:pPr algn="l" marL="453390" indent="-226695" lvl="1">
              <a:lnSpc>
                <a:spcPts val="2940"/>
              </a:lnSpc>
              <a:buAutoNum type="arabicPeriod" startAt="1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Definisi variabel fuzzy dan himpunan fuzzy.</a:t>
            </a:r>
          </a:p>
          <a:p>
            <a:pPr algn="l" marL="453390" indent="-226695" lvl="1">
              <a:lnSpc>
                <a:spcPts val="2940"/>
              </a:lnSpc>
              <a:buAutoNum type="arabicPeriod" startAt="1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Definisi aturan fuzzy menggunakan skfuzzy.control.Rule.</a:t>
            </a:r>
          </a:p>
          <a:p>
            <a:pPr algn="l" marL="453390" indent="-226695" lvl="1">
              <a:lnSpc>
                <a:spcPts val="2940"/>
              </a:lnSpc>
              <a:spcBef>
                <a:spcPct val="0"/>
              </a:spcBef>
              <a:buAutoNum type="arabicPeriod" startAt="1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Simulasi menggunakan skfuzzy.control.ControlSystemSimulation.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942975" y="1706421"/>
            <a:ext cx="8753479" cy="2600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LANGKAH-LANGKAH IMPLEMENTASI:</a:t>
            </a:r>
          </a:p>
          <a:p>
            <a:pPr algn="l">
              <a:lnSpc>
                <a:spcPts val="660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989496">
            <a:off x="-5091968" y="-1340368"/>
            <a:ext cx="11026567" cy="7966695"/>
          </a:xfrm>
          <a:custGeom>
            <a:avLst/>
            <a:gdLst/>
            <a:ahLst/>
            <a:cxnLst/>
            <a:rect r="r" b="b" t="t" l="l"/>
            <a:pathLst>
              <a:path h="7966695" w="11026567">
                <a:moveTo>
                  <a:pt x="0" y="0"/>
                </a:moveTo>
                <a:lnTo>
                  <a:pt x="11026567" y="0"/>
                </a:lnTo>
                <a:lnTo>
                  <a:pt x="11026567" y="7966695"/>
                </a:lnTo>
                <a:lnTo>
                  <a:pt x="0" y="79666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932795"/>
            <a:ext cx="8010208" cy="1024635"/>
            <a:chOff x="0" y="0"/>
            <a:chExt cx="2109684" cy="2698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09685" cy="269863"/>
            </a:xfrm>
            <a:custGeom>
              <a:avLst/>
              <a:gdLst/>
              <a:ahLst/>
              <a:cxnLst/>
              <a:rect r="r" b="b" t="t" l="l"/>
              <a:pathLst>
                <a:path h="269863" w="2109685">
                  <a:moveTo>
                    <a:pt x="57990" y="0"/>
                  </a:moveTo>
                  <a:lnTo>
                    <a:pt x="2051694" y="0"/>
                  </a:lnTo>
                  <a:cubicBezTo>
                    <a:pt x="2067074" y="0"/>
                    <a:pt x="2081824" y="6110"/>
                    <a:pt x="2092700" y="16985"/>
                  </a:cubicBezTo>
                  <a:cubicBezTo>
                    <a:pt x="2103575" y="27860"/>
                    <a:pt x="2109685" y="42610"/>
                    <a:pt x="2109685" y="57990"/>
                  </a:cubicBezTo>
                  <a:lnTo>
                    <a:pt x="2109685" y="211872"/>
                  </a:lnTo>
                  <a:cubicBezTo>
                    <a:pt x="2109685" y="227252"/>
                    <a:pt x="2103575" y="242002"/>
                    <a:pt x="2092700" y="252878"/>
                  </a:cubicBezTo>
                  <a:cubicBezTo>
                    <a:pt x="2081824" y="263753"/>
                    <a:pt x="2067074" y="269863"/>
                    <a:pt x="2051694" y="269863"/>
                  </a:cubicBezTo>
                  <a:lnTo>
                    <a:pt x="57990" y="269863"/>
                  </a:lnTo>
                  <a:cubicBezTo>
                    <a:pt x="42610" y="269863"/>
                    <a:pt x="27860" y="263753"/>
                    <a:pt x="16985" y="252878"/>
                  </a:cubicBezTo>
                  <a:cubicBezTo>
                    <a:pt x="6110" y="242002"/>
                    <a:pt x="0" y="227252"/>
                    <a:pt x="0" y="211872"/>
                  </a:cubicBezTo>
                  <a:lnTo>
                    <a:pt x="0" y="57990"/>
                  </a:lnTo>
                  <a:cubicBezTo>
                    <a:pt x="0" y="42610"/>
                    <a:pt x="6110" y="27860"/>
                    <a:pt x="16985" y="16985"/>
                  </a:cubicBezTo>
                  <a:cubicBezTo>
                    <a:pt x="27860" y="6110"/>
                    <a:pt x="42610" y="0"/>
                    <a:pt x="57990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109684" cy="3079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2967116">
            <a:off x="8691170" y="1377244"/>
            <a:ext cx="12892802" cy="9575242"/>
          </a:xfrm>
          <a:custGeom>
            <a:avLst/>
            <a:gdLst/>
            <a:ahLst/>
            <a:cxnLst/>
            <a:rect r="r" b="b" t="t" l="l"/>
            <a:pathLst>
              <a:path h="9575242" w="12892802">
                <a:moveTo>
                  <a:pt x="0" y="0"/>
                </a:moveTo>
                <a:lnTo>
                  <a:pt x="12892803" y="0"/>
                </a:lnTo>
                <a:lnTo>
                  <a:pt x="12892803" y="9575242"/>
                </a:lnTo>
                <a:lnTo>
                  <a:pt x="0" y="95752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93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28700" y="2151214"/>
            <a:ext cx="8010208" cy="2992286"/>
            <a:chOff x="0" y="0"/>
            <a:chExt cx="2109684" cy="78809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09685" cy="788092"/>
            </a:xfrm>
            <a:custGeom>
              <a:avLst/>
              <a:gdLst/>
              <a:ahLst/>
              <a:cxnLst/>
              <a:rect r="r" b="b" t="t" l="l"/>
              <a:pathLst>
                <a:path h="788092" w="2109685">
                  <a:moveTo>
                    <a:pt x="19330" y="0"/>
                  </a:moveTo>
                  <a:lnTo>
                    <a:pt x="2090354" y="0"/>
                  </a:lnTo>
                  <a:cubicBezTo>
                    <a:pt x="2101030" y="0"/>
                    <a:pt x="2109685" y="8654"/>
                    <a:pt x="2109685" y="19330"/>
                  </a:cubicBezTo>
                  <a:lnTo>
                    <a:pt x="2109685" y="768762"/>
                  </a:lnTo>
                  <a:cubicBezTo>
                    <a:pt x="2109685" y="773888"/>
                    <a:pt x="2107648" y="778805"/>
                    <a:pt x="2104023" y="782430"/>
                  </a:cubicBezTo>
                  <a:cubicBezTo>
                    <a:pt x="2100398" y="786055"/>
                    <a:pt x="2095481" y="788092"/>
                    <a:pt x="2090354" y="788092"/>
                  </a:cubicBezTo>
                  <a:lnTo>
                    <a:pt x="19330" y="788092"/>
                  </a:lnTo>
                  <a:cubicBezTo>
                    <a:pt x="8654" y="788092"/>
                    <a:pt x="0" y="779437"/>
                    <a:pt x="0" y="768762"/>
                  </a:cubicBezTo>
                  <a:lnTo>
                    <a:pt x="0" y="19330"/>
                  </a:lnTo>
                  <a:cubicBezTo>
                    <a:pt x="0" y="14203"/>
                    <a:pt x="2037" y="9287"/>
                    <a:pt x="5662" y="5662"/>
                  </a:cubicBezTo>
                  <a:cubicBezTo>
                    <a:pt x="9287" y="2037"/>
                    <a:pt x="14203" y="0"/>
                    <a:pt x="19330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109684" cy="826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8334444" y="1214785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9249092" y="932795"/>
            <a:ext cx="8010208" cy="1024635"/>
            <a:chOff x="0" y="0"/>
            <a:chExt cx="2109684" cy="26986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109685" cy="269863"/>
            </a:xfrm>
            <a:custGeom>
              <a:avLst/>
              <a:gdLst/>
              <a:ahLst/>
              <a:cxnLst/>
              <a:rect r="r" b="b" t="t" l="l"/>
              <a:pathLst>
                <a:path h="269863" w="2109685">
                  <a:moveTo>
                    <a:pt x="57990" y="0"/>
                  </a:moveTo>
                  <a:lnTo>
                    <a:pt x="2051694" y="0"/>
                  </a:lnTo>
                  <a:cubicBezTo>
                    <a:pt x="2067074" y="0"/>
                    <a:pt x="2081824" y="6110"/>
                    <a:pt x="2092700" y="16985"/>
                  </a:cubicBezTo>
                  <a:cubicBezTo>
                    <a:pt x="2103575" y="27860"/>
                    <a:pt x="2109685" y="42610"/>
                    <a:pt x="2109685" y="57990"/>
                  </a:cubicBezTo>
                  <a:lnTo>
                    <a:pt x="2109685" y="211872"/>
                  </a:lnTo>
                  <a:cubicBezTo>
                    <a:pt x="2109685" y="227252"/>
                    <a:pt x="2103575" y="242002"/>
                    <a:pt x="2092700" y="252878"/>
                  </a:cubicBezTo>
                  <a:cubicBezTo>
                    <a:pt x="2081824" y="263753"/>
                    <a:pt x="2067074" y="269863"/>
                    <a:pt x="2051694" y="269863"/>
                  </a:cubicBezTo>
                  <a:lnTo>
                    <a:pt x="57990" y="269863"/>
                  </a:lnTo>
                  <a:cubicBezTo>
                    <a:pt x="42610" y="269863"/>
                    <a:pt x="27860" y="263753"/>
                    <a:pt x="16985" y="252878"/>
                  </a:cubicBezTo>
                  <a:cubicBezTo>
                    <a:pt x="6110" y="242002"/>
                    <a:pt x="0" y="227252"/>
                    <a:pt x="0" y="211872"/>
                  </a:cubicBezTo>
                  <a:lnTo>
                    <a:pt x="0" y="57990"/>
                  </a:lnTo>
                  <a:cubicBezTo>
                    <a:pt x="0" y="42610"/>
                    <a:pt x="6110" y="27860"/>
                    <a:pt x="16985" y="16985"/>
                  </a:cubicBezTo>
                  <a:cubicBezTo>
                    <a:pt x="27860" y="6110"/>
                    <a:pt x="42610" y="0"/>
                    <a:pt x="57990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109684" cy="3079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249092" y="2151214"/>
            <a:ext cx="8010208" cy="2992286"/>
            <a:chOff x="0" y="0"/>
            <a:chExt cx="2109684" cy="78809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109685" cy="788092"/>
            </a:xfrm>
            <a:custGeom>
              <a:avLst/>
              <a:gdLst/>
              <a:ahLst/>
              <a:cxnLst/>
              <a:rect r="r" b="b" t="t" l="l"/>
              <a:pathLst>
                <a:path h="788092" w="2109685">
                  <a:moveTo>
                    <a:pt x="19330" y="0"/>
                  </a:moveTo>
                  <a:lnTo>
                    <a:pt x="2090354" y="0"/>
                  </a:lnTo>
                  <a:cubicBezTo>
                    <a:pt x="2101030" y="0"/>
                    <a:pt x="2109685" y="8654"/>
                    <a:pt x="2109685" y="19330"/>
                  </a:cubicBezTo>
                  <a:lnTo>
                    <a:pt x="2109685" y="768762"/>
                  </a:lnTo>
                  <a:cubicBezTo>
                    <a:pt x="2109685" y="773888"/>
                    <a:pt x="2107648" y="778805"/>
                    <a:pt x="2104023" y="782430"/>
                  </a:cubicBezTo>
                  <a:cubicBezTo>
                    <a:pt x="2100398" y="786055"/>
                    <a:pt x="2095481" y="788092"/>
                    <a:pt x="2090354" y="788092"/>
                  </a:cubicBezTo>
                  <a:lnTo>
                    <a:pt x="19330" y="788092"/>
                  </a:lnTo>
                  <a:cubicBezTo>
                    <a:pt x="8654" y="788092"/>
                    <a:pt x="0" y="779437"/>
                    <a:pt x="0" y="768762"/>
                  </a:cubicBezTo>
                  <a:lnTo>
                    <a:pt x="0" y="19330"/>
                  </a:lnTo>
                  <a:cubicBezTo>
                    <a:pt x="0" y="14203"/>
                    <a:pt x="2037" y="9287"/>
                    <a:pt x="5662" y="5662"/>
                  </a:cubicBezTo>
                  <a:cubicBezTo>
                    <a:pt x="9287" y="2037"/>
                    <a:pt x="14203" y="0"/>
                    <a:pt x="19330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2109684" cy="8261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6554836" y="1214785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504564" y="1147297"/>
            <a:ext cx="6667955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b="true" sz="2799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SIMULASI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75964" y="2595355"/>
            <a:ext cx="7058480" cy="155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input Contoh:</a:t>
            </a:r>
          </a:p>
          <a:p>
            <a:pPr algn="l">
              <a:lnSpc>
                <a:spcPts val="3079"/>
              </a:lnSpc>
            </a:pP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Jumlah Pembelian: 750.</a:t>
            </a:r>
          </a:p>
          <a:p>
            <a:pPr algn="l"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Frekuensi Pelanggan: 7.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724956" y="1147297"/>
            <a:ext cx="6665953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b="true" sz="2799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HASIL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724956" y="2601770"/>
            <a:ext cx="7058480" cy="155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output</a:t>
            </a:r>
          </a:p>
          <a:p>
            <a:pPr algn="l">
              <a:lnSpc>
                <a:spcPts val="3079"/>
              </a:lnSpc>
            </a:pPr>
          </a:p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Diskon yang diberikan: 13.28%.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11940332" y="107916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8" y="0"/>
                </a:lnTo>
                <a:lnTo>
                  <a:pt x="10128448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280473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42975" y="3140369"/>
            <a:ext cx="7512572" cy="261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Sistem fuzzy dapat membantu menentukan diskon secara fleksibel dan logis.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Sistem ini mempertimbangkan dua faktor penting: jumlah pembelian dan frekuensi pelanggan.</a:t>
            </a:r>
          </a:p>
          <a:p>
            <a:pPr algn="l" marL="539748" indent="-269874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Hasil yang diberikan berbentuk persentase diskon yang sesuai dengan kondisi pelanggan.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42975" y="1706421"/>
            <a:ext cx="8753479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KESIMPULAN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DAGbPv8EtUE</dc:identifier>
  <dcterms:modified xsi:type="dcterms:W3CDTF">2011-08-01T06:04:30Z</dcterms:modified>
  <cp:revision>1</cp:revision>
  <dc:title>Black Elegant and Modern Startup Pitch Deck Presentation</dc:title>
</cp:coreProperties>
</file>

<file path=docProps/thumbnail.jpeg>
</file>